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60" r:id="rId4"/>
    <p:sldId id="258" r:id="rId5"/>
    <p:sldId id="259" r:id="rId6"/>
    <p:sldId id="265" r:id="rId7"/>
    <p:sldId id="266" r:id="rId8"/>
    <p:sldId id="261" r:id="rId9"/>
    <p:sldId id="262" r:id="rId10"/>
    <p:sldId id="263" r:id="rId11"/>
    <p:sldId id="264"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DAD68-F5B7-4101-8B6B-EF25488E250D}" type="doc">
      <dgm:prSet loTypeId="urn:microsoft.com/office/officeart/2005/8/layout/hProcess9" loCatId="process" qsTypeId="urn:microsoft.com/office/officeart/2005/8/quickstyle/simple1" qsCatId="simple" csTypeId="urn:microsoft.com/office/officeart/2005/8/colors/colorful1" csCatId="colorful" phldr="1"/>
      <dgm:spPr/>
    </dgm:pt>
    <dgm:pt modelId="{1A020461-949C-48A1-8C68-9B0D44081F63}">
      <dgm:prSet phldrT="[Text]"/>
      <dgm:spPr/>
      <dgm:t>
        <a:bodyPr/>
        <a:lstStyle/>
        <a:p>
          <a:r>
            <a:rPr lang="en-US" dirty="0">
              <a:latin typeface="Calisto MT" panose="02040603050505030304" pitchFamily="18" charset="0"/>
              <a:cs typeface="Calibri" panose="020F0502020204030204" pitchFamily="34" charset="0"/>
            </a:rPr>
            <a:t>Paper 1 (7192/1)</a:t>
          </a:r>
        </a:p>
        <a:p>
          <a:r>
            <a:rPr lang="en-US" dirty="0">
              <a:latin typeface="Calisto MT" panose="02040603050505030304" pitchFamily="18" charset="0"/>
              <a:cs typeface="Calibri" panose="020F0502020204030204" pitchFamily="34" charset="0"/>
            </a:rPr>
            <a:t>Education with theory and methods </a:t>
          </a:r>
        </a:p>
      </dgm:t>
    </dgm:pt>
    <dgm:pt modelId="{A805B81E-E2AD-41DF-9B39-AD88D738EA67}" type="parTrans" cxnId="{3394F603-6FFA-4430-A6CA-99B99D38A494}">
      <dgm:prSet/>
      <dgm:spPr/>
      <dgm:t>
        <a:bodyPr/>
        <a:lstStyle/>
        <a:p>
          <a:endParaRPr lang="en-GB"/>
        </a:p>
      </dgm:t>
    </dgm:pt>
    <dgm:pt modelId="{C55D63D6-531A-4CE9-9E9E-28BDB3F2102C}" type="sibTrans" cxnId="{3394F603-6FFA-4430-A6CA-99B99D38A494}">
      <dgm:prSet/>
      <dgm:spPr/>
      <dgm:t>
        <a:bodyPr/>
        <a:lstStyle/>
        <a:p>
          <a:endParaRPr lang="en-GB"/>
        </a:p>
      </dgm:t>
    </dgm:pt>
    <dgm:pt modelId="{66AAE5FA-22E6-4DBD-B037-3CBA84EEE8A1}">
      <dgm:prSet phldrT="[Text]"/>
      <dgm:spPr/>
      <dgm:t>
        <a:bodyPr/>
        <a:lstStyle/>
        <a:p>
          <a:r>
            <a:rPr lang="en-US" dirty="0">
              <a:latin typeface="Calisto MT" panose="02040603050505030304" pitchFamily="18" charset="0"/>
            </a:rPr>
            <a:t>Paper 2 (7192/2)</a:t>
          </a:r>
        </a:p>
        <a:p>
          <a:r>
            <a:rPr lang="en-US" dirty="0">
              <a:latin typeface="Calisto MT" panose="02040603050505030304" pitchFamily="18" charset="0"/>
            </a:rPr>
            <a:t>Families &amp; households</a:t>
          </a:r>
        </a:p>
        <a:p>
          <a:r>
            <a:rPr lang="en-US" dirty="0">
              <a:latin typeface="Calisto MT" panose="02040603050505030304" pitchFamily="18" charset="0"/>
            </a:rPr>
            <a:t>Beliefs in society</a:t>
          </a:r>
        </a:p>
      </dgm:t>
    </dgm:pt>
    <dgm:pt modelId="{4603976E-9937-4C19-8B79-1CFFA3807956}" type="parTrans" cxnId="{07218E25-7EE6-4E5F-8F66-C0D5AD482633}">
      <dgm:prSet/>
      <dgm:spPr/>
      <dgm:t>
        <a:bodyPr/>
        <a:lstStyle/>
        <a:p>
          <a:endParaRPr lang="en-GB"/>
        </a:p>
      </dgm:t>
    </dgm:pt>
    <dgm:pt modelId="{9DF3A619-2860-42E3-B275-69C945DCFF9C}" type="sibTrans" cxnId="{07218E25-7EE6-4E5F-8F66-C0D5AD482633}">
      <dgm:prSet/>
      <dgm:spPr/>
      <dgm:t>
        <a:bodyPr/>
        <a:lstStyle/>
        <a:p>
          <a:endParaRPr lang="en-GB"/>
        </a:p>
      </dgm:t>
    </dgm:pt>
    <dgm:pt modelId="{B868C302-ACD6-4A4C-89C5-B90A6D9D8D17}">
      <dgm:prSet phldrT="[Text]"/>
      <dgm:spPr/>
      <dgm:t>
        <a:bodyPr/>
        <a:lstStyle/>
        <a:p>
          <a:r>
            <a:rPr lang="en-US" dirty="0">
              <a:latin typeface="Calisto MT" panose="02040603050505030304" pitchFamily="18" charset="0"/>
            </a:rPr>
            <a:t>Paper 3( 7292/3)</a:t>
          </a:r>
        </a:p>
        <a:p>
          <a:r>
            <a:rPr lang="en-US" dirty="0">
              <a:latin typeface="Calisto MT" panose="02040603050505030304" pitchFamily="18" charset="0"/>
            </a:rPr>
            <a:t>Crime &amp; Deviance with theory and methods</a:t>
          </a:r>
        </a:p>
      </dgm:t>
    </dgm:pt>
    <dgm:pt modelId="{1B96B2B4-9AAD-4DAE-A92A-81DBA5050FE9}" type="parTrans" cxnId="{5872C5D1-BB6D-467C-B7D9-CE764416B3AC}">
      <dgm:prSet/>
      <dgm:spPr/>
      <dgm:t>
        <a:bodyPr/>
        <a:lstStyle/>
        <a:p>
          <a:endParaRPr lang="en-GB"/>
        </a:p>
      </dgm:t>
    </dgm:pt>
    <dgm:pt modelId="{A2660B27-B0F6-404C-A9E2-7408CB8A4519}" type="sibTrans" cxnId="{5872C5D1-BB6D-467C-B7D9-CE764416B3AC}">
      <dgm:prSet/>
      <dgm:spPr/>
      <dgm:t>
        <a:bodyPr/>
        <a:lstStyle/>
        <a:p>
          <a:endParaRPr lang="en-GB"/>
        </a:p>
      </dgm:t>
    </dgm:pt>
    <dgm:pt modelId="{E913C33E-2C43-448D-9E83-2E947CF2B1DF}" type="pres">
      <dgm:prSet presAssocID="{517DAD68-F5B7-4101-8B6B-EF25488E250D}" presName="CompostProcess" presStyleCnt="0">
        <dgm:presLayoutVars>
          <dgm:dir/>
          <dgm:resizeHandles val="exact"/>
        </dgm:presLayoutVars>
      </dgm:prSet>
      <dgm:spPr/>
    </dgm:pt>
    <dgm:pt modelId="{6826CB9E-A280-4EB8-8E93-580DC205F637}" type="pres">
      <dgm:prSet presAssocID="{517DAD68-F5B7-4101-8B6B-EF25488E250D}" presName="arrow" presStyleLbl="bgShp" presStyleIdx="0" presStyleCnt="1" custLinFactNeighborX="-9923" custLinFactNeighborY="-20844"/>
      <dgm:spPr/>
    </dgm:pt>
    <dgm:pt modelId="{D9F21EAF-2002-4684-A5DE-9F5E676457C3}" type="pres">
      <dgm:prSet presAssocID="{517DAD68-F5B7-4101-8B6B-EF25488E250D}" presName="linearProcess" presStyleCnt="0"/>
      <dgm:spPr/>
    </dgm:pt>
    <dgm:pt modelId="{1407B825-004C-4140-A3CE-99D2FD84FA80}" type="pres">
      <dgm:prSet presAssocID="{1A020461-949C-48A1-8C68-9B0D44081F63}" presName="textNode" presStyleLbl="node1" presStyleIdx="0" presStyleCnt="3" custScaleX="93427">
        <dgm:presLayoutVars>
          <dgm:bulletEnabled val="1"/>
        </dgm:presLayoutVars>
      </dgm:prSet>
      <dgm:spPr/>
    </dgm:pt>
    <dgm:pt modelId="{591866EF-6078-4134-85E2-B21C12AF919C}" type="pres">
      <dgm:prSet presAssocID="{C55D63D6-531A-4CE9-9E9E-28BDB3F2102C}" presName="sibTrans" presStyleCnt="0"/>
      <dgm:spPr/>
    </dgm:pt>
    <dgm:pt modelId="{EE5166CB-93D9-47E4-A422-90B847AAC3FD}" type="pres">
      <dgm:prSet presAssocID="{66AAE5FA-22E6-4DBD-B037-3CBA84EEE8A1}" presName="textNode" presStyleLbl="node1" presStyleIdx="1" presStyleCnt="3">
        <dgm:presLayoutVars>
          <dgm:bulletEnabled val="1"/>
        </dgm:presLayoutVars>
      </dgm:prSet>
      <dgm:spPr/>
    </dgm:pt>
    <dgm:pt modelId="{06F91779-4752-4E66-840B-8968D64A1D24}" type="pres">
      <dgm:prSet presAssocID="{9DF3A619-2860-42E3-B275-69C945DCFF9C}" presName="sibTrans" presStyleCnt="0"/>
      <dgm:spPr/>
    </dgm:pt>
    <dgm:pt modelId="{D8CCBE87-4993-472D-8486-D2875A2A4BEC}" type="pres">
      <dgm:prSet presAssocID="{B868C302-ACD6-4A4C-89C5-B90A6D9D8D17}" presName="textNode" presStyleLbl="node1" presStyleIdx="2" presStyleCnt="3">
        <dgm:presLayoutVars>
          <dgm:bulletEnabled val="1"/>
        </dgm:presLayoutVars>
      </dgm:prSet>
      <dgm:spPr/>
    </dgm:pt>
  </dgm:ptLst>
  <dgm:cxnLst>
    <dgm:cxn modelId="{3394F603-6FFA-4430-A6CA-99B99D38A494}" srcId="{517DAD68-F5B7-4101-8B6B-EF25488E250D}" destId="{1A020461-949C-48A1-8C68-9B0D44081F63}" srcOrd="0" destOrd="0" parTransId="{A805B81E-E2AD-41DF-9B39-AD88D738EA67}" sibTransId="{C55D63D6-531A-4CE9-9E9E-28BDB3F2102C}"/>
    <dgm:cxn modelId="{07218E25-7EE6-4E5F-8F66-C0D5AD482633}" srcId="{517DAD68-F5B7-4101-8B6B-EF25488E250D}" destId="{66AAE5FA-22E6-4DBD-B037-3CBA84EEE8A1}" srcOrd="1" destOrd="0" parTransId="{4603976E-9937-4C19-8B79-1CFFA3807956}" sibTransId="{9DF3A619-2860-42E3-B275-69C945DCFF9C}"/>
    <dgm:cxn modelId="{38776682-9647-471B-A0A8-5562FABEB1C5}" type="presOf" srcId="{66AAE5FA-22E6-4DBD-B037-3CBA84EEE8A1}" destId="{EE5166CB-93D9-47E4-A422-90B847AAC3FD}" srcOrd="0" destOrd="0" presId="urn:microsoft.com/office/officeart/2005/8/layout/hProcess9"/>
    <dgm:cxn modelId="{E049ED8E-078C-4371-987D-1175A51B4076}" type="presOf" srcId="{517DAD68-F5B7-4101-8B6B-EF25488E250D}" destId="{E913C33E-2C43-448D-9E83-2E947CF2B1DF}" srcOrd="0" destOrd="0" presId="urn:microsoft.com/office/officeart/2005/8/layout/hProcess9"/>
    <dgm:cxn modelId="{6392C6AE-2F35-405D-A731-56A9CD8D3B8F}" type="presOf" srcId="{1A020461-949C-48A1-8C68-9B0D44081F63}" destId="{1407B825-004C-4140-A3CE-99D2FD84FA80}" srcOrd="0" destOrd="0" presId="urn:microsoft.com/office/officeart/2005/8/layout/hProcess9"/>
    <dgm:cxn modelId="{5872C5D1-BB6D-467C-B7D9-CE764416B3AC}" srcId="{517DAD68-F5B7-4101-8B6B-EF25488E250D}" destId="{B868C302-ACD6-4A4C-89C5-B90A6D9D8D17}" srcOrd="2" destOrd="0" parTransId="{1B96B2B4-9AAD-4DAE-A92A-81DBA5050FE9}" sibTransId="{A2660B27-B0F6-404C-A9E2-7408CB8A4519}"/>
    <dgm:cxn modelId="{13D1ECF6-A1CD-40A3-B4B6-5E63D833372A}" type="presOf" srcId="{B868C302-ACD6-4A4C-89C5-B90A6D9D8D17}" destId="{D8CCBE87-4993-472D-8486-D2875A2A4BEC}" srcOrd="0" destOrd="0" presId="urn:microsoft.com/office/officeart/2005/8/layout/hProcess9"/>
    <dgm:cxn modelId="{244C28C1-D08A-4222-8D2F-1446E452A86C}" type="presParOf" srcId="{E913C33E-2C43-448D-9E83-2E947CF2B1DF}" destId="{6826CB9E-A280-4EB8-8E93-580DC205F637}" srcOrd="0" destOrd="0" presId="urn:microsoft.com/office/officeart/2005/8/layout/hProcess9"/>
    <dgm:cxn modelId="{561E00B8-BDF9-4B3C-9C79-523035D0EB2E}" type="presParOf" srcId="{E913C33E-2C43-448D-9E83-2E947CF2B1DF}" destId="{D9F21EAF-2002-4684-A5DE-9F5E676457C3}" srcOrd="1" destOrd="0" presId="urn:microsoft.com/office/officeart/2005/8/layout/hProcess9"/>
    <dgm:cxn modelId="{51FC0699-616F-4D54-8479-AF1834409D18}" type="presParOf" srcId="{D9F21EAF-2002-4684-A5DE-9F5E676457C3}" destId="{1407B825-004C-4140-A3CE-99D2FD84FA80}" srcOrd="0" destOrd="0" presId="urn:microsoft.com/office/officeart/2005/8/layout/hProcess9"/>
    <dgm:cxn modelId="{8923A895-CF94-473A-948E-361BA4E6D6CB}" type="presParOf" srcId="{D9F21EAF-2002-4684-A5DE-9F5E676457C3}" destId="{591866EF-6078-4134-85E2-B21C12AF919C}" srcOrd="1" destOrd="0" presId="urn:microsoft.com/office/officeart/2005/8/layout/hProcess9"/>
    <dgm:cxn modelId="{7AF00C28-A630-4C9A-BF65-3C7C8076A579}" type="presParOf" srcId="{D9F21EAF-2002-4684-A5DE-9F5E676457C3}" destId="{EE5166CB-93D9-47E4-A422-90B847AAC3FD}" srcOrd="2" destOrd="0" presId="urn:microsoft.com/office/officeart/2005/8/layout/hProcess9"/>
    <dgm:cxn modelId="{87A1F62E-53CE-444B-AA5A-D95A000E6B91}" type="presParOf" srcId="{D9F21EAF-2002-4684-A5DE-9F5E676457C3}" destId="{06F91779-4752-4E66-840B-8968D64A1D24}" srcOrd="3" destOrd="0" presId="urn:microsoft.com/office/officeart/2005/8/layout/hProcess9"/>
    <dgm:cxn modelId="{C21AC994-0ECC-4788-AF6D-DABD98E85287}" type="presParOf" srcId="{D9F21EAF-2002-4684-A5DE-9F5E676457C3}" destId="{D8CCBE87-4993-472D-8486-D2875A2A4BE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6CB9E-A280-4EB8-8E93-580DC205F637}">
      <dsp:nvSpPr>
        <dsp:cNvPr id="0" name=""/>
        <dsp:cNvSpPr/>
      </dsp:nvSpPr>
      <dsp:spPr>
        <a:xfrm>
          <a:off x="0" y="0"/>
          <a:ext cx="9369780" cy="438680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7B825-004C-4140-A3CE-99D2FD84FA80}">
      <dsp:nvSpPr>
        <dsp:cNvPr id="0" name=""/>
        <dsp:cNvSpPr/>
      </dsp:nvSpPr>
      <dsp:spPr>
        <a:xfrm>
          <a:off x="7809" y="1316041"/>
          <a:ext cx="3389322" cy="175472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sto MT" panose="02040603050505030304" pitchFamily="18" charset="0"/>
              <a:cs typeface="Calibri" panose="020F0502020204030204" pitchFamily="34" charset="0"/>
            </a:rPr>
            <a:t>Paper 1 (7192/1)</a:t>
          </a:r>
        </a:p>
        <a:p>
          <a:pPr marL="0" lvl="0" indent="0" algn="ctr" defTabSz="1111250">
            <a:lnSpc>
              <a:spcPct val="90000"/>
            </a:lnSpc>
            <a:spcBef>
              <a:spcPct val="0"/>
            </a:spcBef>
            <a:spcAft>
              <a:spcPct val="35000"/>
            </a:spcAft>
            <a:buNone/>
          </a:pPr>
          <a:r>
            <a:rPr lang="en-US" sz="2500" kern="1200" dirty="0">
              <a:latin typeface="Calisto MT" panose="02040603050505030304" pitchFamily="18" charset="0"/>
              <a:cs typeface="Calibri" panose="020F0502020204030204" pitchFamily="34" charset="0"/>
            </a:rPr>
            <a:t>Education with theory and methods </a:t>
          </a:r>
        </a:p>
      </dsp:txBody>
      <dsp:txXfrm>
        <a:off x="93467" y="1401699"/>
        <a:ext cx="3218006" cy="1583406"/>
      </dsp:txXfrm>
    </dsp:sp>
    <dsp:sp modelId="{EE5166CB-93D9-47E4-A422-90B847AAC3FD}">
      <dsp:nvSpPr>
        <dsp:cNvPr id="0" name=""/>
        <dsp:cNvSpPr/>
      </dsp:nvSpPr>
      <dsp:spPr>
        <a:xfrm>
          <a:off x="3578520" y="1316041"/>
          <a:ext cx="3627775" cy="175472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sto MT" panose="02040603050505030304" pitchFamily="18" charset="0"/>
            </a:rPr>
            <a:t>Paper 2 (7192/2)</a:t>
          </a:r>
        </a:p>
        <a:p>
          <a:pPr marL="0" lvl="0" indent="0" algn="ctr" defTabSz="1111250">
            <a:lnSpc>
              <a:spcPct val="90000"/>
            </a:lnSpc>
            <a:spcBef>
              <a:spcPct val="0"/>
            </a:spcBef>
            <a:spcAft>
              <a:spcPct val="35000"/>
            </a:spcAft>
            <a:buNone/>
          </a:pPr>
          <a:r>
            <a:rPr lang="en-US" sz="2500" kern="1200" dirty="0">
              <a:latin typeface="Calisto MT" panose="02040603050505030304" pitchFamily="18" charset="0"/>
            </a:rPr>
            <a:t>Families &amp; households</a:t>
          </a:r>
        </a:p>
        <a:p>
          <a:pPr marL="0" lvl="0" indent="0" algn="ctr" defTabSz="1111250">
            <a:lnSpc>
              <a:spcPct val="90000"/>
            </a:lnSpc>
            <a:spcBef>
              <a:spcPct val="0"/>
            </a:spcBef>
            <a:spcAft>
              <a:spcPct val="35000"/>
            </a:spcAft>
            <a:buNone/>
          </a:pPr>
          <a:r>
            <a:rPr lang="en-US" sz="2500" kern="1200" dirty="0">
              <a:latin typeface="Calisto MT" panose="02040603050505030304" pitchFamily="18" charset="0"/>
            </a:rPr>
            <a:t>Beliefs in society</a:t>
          </a:r>
        </a:p>
      </dsp:txBody>
      <dsp:txXfrm>
        <a:off x="3664178" y="1401699"/>
        <a:ext cx="3456459" cy="1583406"/>
      </dsp:txXfrm>
    </dsp:sp>
    <dsp:sp modelId="{D8CCBE87-4993-472D-8486-D2875A2A4BEC}">
      <dsp:nvSpPr>
        <dsp:cNvPr id="0" name=""/>
        <dsp:cNvSpPr/>
      </dsp:nvSpPr>
      <dsp:spPr>
        <a:xfrm>
          <a:off x="7387685" y="1316041"/>
          <a:ext cx="3627775" cy="175472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sto MT" panose="02040603050505030304" pitchFamily="18" charset="0"/>
            </a:rPr>
            <a:t>Paper 3( 7292/3)</a:t>
          </a:r>
        </a:p>
        <a:p>
          <a:pPr marL="0" lvl="0" indent="0" algn="ctr" defTabSz="1111250">
            <a:lnSpc>
              <a:spcPct val="90000"/>
            </a:lnSpc>
            <a:spcBef>
              <a:spcPct val="0"/>
            </a:spcBef>
            <a:spcAft>
              <a:spcPct val="35000"/>
            </a:spcAft>
            <a:buNone/>
          </a:pPr>
          <a:r>
            <a:rPr lang="en-US" sz="2500" kern="1200" dirty="0">
              <a:latin typeface="Calisto MT" panose="02040603050505030304" pitchFamily="18" charset="0"/>
            </a:rPr>
            <a:t>Crime &amp; Deviance with theory and methods</a:t>
          </a:r>
        </a:p>
      </dsp:txBody>
      <dsp:txXfrm>
        <a:off x="7473343" y="1401699"/>
        <a:ext cx="3456459" cy="15834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7AFFB9B-9FB8-469E-96F9-4D32314110B6}" type="datetimeFigureOut">
              <a:rPr lang="en-US" smtClean="0"/>
              <a:t>8/10/2019</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1904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8/10/2019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491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8/10/2019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0956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8/10/2019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62112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8/10/2019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5098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8/10/2019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9737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8/10/2019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321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8/10/2019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983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8/10/2019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7001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8/10/2019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324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8/10/2019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561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8/10/2019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556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8/10/2019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530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8/10/2019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48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8/10/2019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479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8/10/2019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121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8/10/2019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726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C35BB1C6-BF8F-4481-8AB2-603A1C8A906A}" type="datetimeFigureOut">
              <a:rPr lang="en-US" smtClean="0"/>
              <a:t>8/10/2019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43730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338241" y="-200945"/>
            <a:ext cx="9755187" cy="2766528"/>
          </a:xfrm>
        </p:spPr>
        <p:txBody>
          <a:bodyPr/>
          <a:lstStyle/>
          <a:p>
            <a:r>
              <a:rPr lang="en-US" dirty="0">
                <a:latin typeface="Snap ITC" panose="04040A07060A02020202" pitchFamily="82" charset="0"/>
              </a:rPr>
              <a:t>Sociology</a:t>
            </a:r>
            <a:br>
              <a:rPr lang="en-US" dirty="0">
                <a:latin typeface="Snap ITC" panose="04040A07060A02020202" pitchFamily="82" charset="0"/>
              </a:rPr>
            </a:br>
            <a:r>
              <a:rPr lang="en-US" dirty="0" err="1">
                <a:latin typeface="Snap ITC" panose="04040A07060A02020202" pitchFamily="82" charset="0"/>
              </a:rPr>
              <a:t>A'Level</a:t>
            </a:r>
            <a:endParaRPr lang="en-GB" dirty="0">
              <a:latin typeface="Snap ITC" panose="04040A07060A02020202" pitchFamily="82" charset="0"/>
            </a:endParaRPr>
          </a:p>
        </p:txBody>
      </p:sp>
      <p:pic>
        <p:nvPicPr>
          <p:cNvPr id="4" name="Picture 3"/>
          <p:cNvPicPr>
            <a:picLocks noChangeAspect="1"/>
          </p:cNvPicPr>
          <p:nvPr/>
        </p:nvPicPr>
        <p:blipFill>
          <a:blip r:embed="rId2"/>
          <a:stretch>
            <a:fillRect/>
          </a:stretch>
        </p:blipFill>
        <p:spPr>
          <a:xfrm>
            <a:off x="250333" y="1584960"/>
            <a:ext cx="4762500" cy="51506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066" y="3429000"/>
            <a:ext cx="6091654" cy="1962150"/>
          </a:xfrm>
          <a:prstGeom prst="rect">
            <a:avLst/>
          </a:prstGeom>
        </p:spPr>
      </p:pic>
    </p:spTree>
    <p:extLst>
      <p:ext uri="{BB962C8B-B14F-4D97-AF65-F5344CB8AC3E}">
        <p14:creationId xmlns:p14="http://schemas.microsoft.com/office/powerpoint/2010/main" val="350424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67" y="144887"/>
            <a:ext cx="10396882" cy="1151965"/>
          </a:xfrm>
        </p:spPr>
        <p:txBody>
          <a:bodyPr/>
          <a:lstStyle/>
          <a:p>
            <a:r>
              <a:rPr lang="en-US" cap="none" dirty="0">
                <a:latin typeface="Comic Sans MS" panose="030F0702030302020204" pitchFamily="66" charset="0"/>
              </a:rPr>
              <a:t>After three months…</a:t>
            </a:r>
            <a:endParaRPr lang="en-GB" cap="none" dirty="0">
              <a:latin typeface="Comic Sans MS" panose="030F0702030302020204" pitchFamily="66" charset="0"/>
            </a:endParaRPr>
          </a:p>
        </p:txBody>
      </p:sp>
      <p:sp>
        <p:nvSpPr>
          <p:cNvPr id="3" name="Content Placeholder 2"/>
          <p:cNvSpPr>
            <a:spLocks noGrp="1"/>
          </p:cNvSpPr>
          <p:nvPr>
            <p:ph sz="quarter" idx="13"/>
          </p:nvPr>
        </p:nvSpPr>
        <p:spPr>
          <a:xfrm>
            <a:off x="157768" y="1004552"/>
            <a:ext cx="11497612" cy="4610637"/>
          </a:xfrm>
        </p:spPr>
        <p:txBody>
          <a:bodyPr>
            <a:normAutofit fontScale="85000" lnSpcReduction="20000"/>
          </a:bodyPr>
          <a:lstStyle/>
          <a:p>
            <a:pPr marL="0" indent="0">
              <a:buNone/>
            </a:pPr>
            <a:r>
              <a:rPr lang="en-US" sz="1800" cap="none" dirty="0">
                <a:latin typeface="Comic Sans MS" panose="030F0702030302020204" pitchFamily="66" charset="0"/>
              </a:rPr>
              <a:t>You realise that there is no chance of you being rescued, you need to set up your own society.  What would you need to do to make your society </a:t>
            </a:r>
            <a:r>
              <a:rPr lang="en-US" sz="1800" cap="none" dirty="0">
                <a:solidFill>
                  <a:srgbClr val="FF0000"/>
                </a:solidFill>
                <a:latin typeface="Comic Sans MS" panose="030F0702030302020204" pitchFamily="66" charset="0"/>
              </a:rPr>
              <a:t>run smoothly</a:t>
            </a:r>
            <a:r>
              <a:rPr lang="en-US" sz="1800" cap="none" dirty="0">
                <a:latin typeface="Comic Sans MS" panose="030F0702030302020204" pitchFamily="66" charset="0"/>
              </a:rPr>
              <a:t>?</a:t>
            </a:r>
          </a:p>
          <a:p>
            <a:pPr marL="0" indent="0">
              <a:buNone/>
            </a:pPr>
            <a:r>
              <a:rPr lang="en-US" sz="1800" cap="none" dirty="0">
                <a:latin typeface="Comic Sans MS" panose="030F0702030302020204" pitchFamily="66" charset="0"/>
              </a:rPr>
              <a:t>In your pairs, draw onto your islands how you would deal with setting up a new society from scratch. Along with your own ideas- think about the following.</a:t>
            </a:r>
          </a:p>
          <a:p>
            <a:endParaRPr lang="en-US" sz="1800" cap="none" dirty="0">
              <a:latin typeface="Comic Sans MS" panose="030F0702030302020204" pitchFamily="66" charset="0"/>
            </a:endParaRPr>
          </a:p>
          <a:p>
            <a:r>
              <a:rPr lang="en-US" sz="1800" cap="none" dirty="0">
                <a:latin typeface="Comic Sans MS" panose="030F0702030302020204" pitchFamily="66" charset="0"/>
              </a:rPr>
              <a:t>Would you have some form of ownership/ money?</a:t>
            </a:r>
          </a:p>
          <a:p>
            <a:r>
              <a:rPr lang="en-US" sz="1800" cap="none" dirty="0">
                <a:latin typeface="Comic Sans MS" panose="030F0702030302020204" pitchFamily="66" charset="0"/>
              </a:rPr>
              <a:t>How would you decide the rules for behavior?</a:t>
            </a:r>
          </a:p>
          <a:p>
            <a:r>
              <a:rPr lang="en-US" sz="1800" cap="none" dirty="0">
                <a:latin typeface="Comic Sans MS" panose="030F0702030302020204" pitchFamily="66" charset="0"/>
              </a:rPr>
              <a:t>How would you deal with people who broke rules? </a:t>
            </a:r>
          </a:p>
          <a:p>
            <a:r>
              <a:rPr lang="en-US" sz="1800" cap="none" dirty="0">
                <a:latin typeface="Comic Sans MS" panose="030F0702030302020204" pitchFamily="66" charset="0"/>
              </a:rPr>
              <a:t>What would children do, would there be some form of education?</a:t>
            </a:r>
          </a:p>
          <a:p>
            <a:r>
              <a:rPr lang="en-US" sz="1800" cap="none" dirty="0">
                <a:latin typeface="Comic Sans MS" panose="030F0702030302020204" pitchFamily="66" charset="0"/>
              </a:rPr>
              <a:t>Who would take care of younger children/ sick people/ old people? </a:t>
            </a:r>
          </a:p>
          <a:p>
            <a:r>
              <a:rPr lang="en-US" sz="1800" cap="none" dirty="0">
                <a:latin typeface="Comic Sans MS" panose="030F0702030302020204" pitchFamily="66" charset="0"/>
              </a:rPr>
              <a:t>How will you cater for different religions? </a:t>
            </a:r>
          </a:p>
          <a:p>
            <a:r>
              <a:rPr lang="en-US" sz="1800" cap="none" dirty="0">
                <a:latin typeface="Comic Sans MS" panose="030F0702030302020204" pitchFamily="66" charset="0"/>
              </a:rPr>
              <a:t>How will you communicate important information to everyone? </a:t>
            </a:r>
          </a:p>
          <a:p>
            <a:r>
              <a:rPr lang="en-US" sz="1800" cap="none" dirty="0">
                <a:latin typeface="Comic Sans MS" panose="030F0702030302020204" pitchFamily="66" charset="0"/>
              </a:rPr>
              <a:t>How will you plan for the future?  </a:t>
            </a:r>
          </a:p>
          <a:p>
            <a:endParaRPr lang="en-US" sz="1800" cap="none"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881870" y="2329064"/>
            <a:ext cx="3503054" cy="3286125"/>
          </a:xfrm>
          <a:prstGeom prst="rect">
            <a:avLst/>
          </a:prstGeom>
        </p:spPr>
      </p:pic>
      <p:sp>
        <p:nvSpPr>
          <p:cNvPr id="5" name="Horizontal Scroll 4"/>
          <p:cNvSpPr/>
          <p:nvPr/>
        </p:nvSpPr>
        <p:spPr>
          <a:xfrm>
            <a:off x="157767" y="-224851"/>
            <a:ext cx="11497613" cy="282932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mic Sans MS" panose="030F0702030302020204" pitchFamily="66" charset="0"/>
              </a:rPr>
              <a:t>Tough questions!</a:t>
            </a:r>
          </a:p>
          <a:p>
            <a:pPr algn="ctr"/>
            <a:endParaRPr lang="en-US" dirty="0">
              <a:solidFill>
                <a:srgbClr val="FF0000"/>
              </a:solidFill>
              <a:latin typeface="Comic Sans MS" panose="030F0702030302020204" pitchFamily="66" charset="0"/>
            </a:endParaRPr>
          </a:p>
          <a:p>
            <a:pPr algn="ctr"/>
            <a:r>
              <a:rPr lang="en-US" dirty="0">
                <a:solidFill>
                  <a:srgbClr val="FF0000"/>
                </a:solidFill>
                <a:latin typeface="Comic Sans MS" panose="030F0702030302020204" pitchFamily="66" charset="0"/>
              </a:rPr>
              <a:t>Have you created an equal society- is this a good thing? </a:t>
            </a:r>
          </a:p>
          <a:p>
            <a:pPr algn="ctr"/>
            <a:endParaRPr lang="en-US" dirty="0">
              <a:solidFill>
                <a:srgbClr val="FF0000"/>
              </a:solidFill>
              <a:latin typeface="Comic Sans MS" panose="030F0702030302020204" pitchFamily="66" charset="0"/>
            </a:endParaRPr>
          </a:p>
          <a:p>
            <a:pPr algn="ctr"/>
            <a:r>
              <a:rPr lang="en-US" dirty="0">
                <a:solidFill>
                  <a:srgbClr val="FF0000"/>
                </a:solidFill>
                <a:latin typeface="Comic Sans MS" panose="030F0702030302020204" pitchFamily="66" charset="0"/>
              </a:rPr>
              <a:t>Have you made any major changes to the society you have grown up in and know? </a:t>
            </a:r>
          </a:p>
          <a:p>
            <a:pPr algn="ct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84988142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183524"/>
            <a:ext cx="4717471" cy="2289220"/>
          </a:xfrm>
        </p:spPr>
        <p:txBody>
          <a:bodyPr>
            <a:normAutofit/>
          </a:bodyPr>
          <a:lstStyle/>
          <a:p>
            <a:pPr algn="ctr"/>
            <a:r>
              <a:rPr lang="en-US" cap="none" dirty="0">
                <a:latin typeface="Snap ITC" panose="04040A07060A02020202" pitchFamily="82" charset="0"/>
              </a:rPr>
              <a:t>Were these structures part of your new society?</a:t>
            </a:r>
            <a:endParaRPr lang="en-GB" cap="none" dirty="0">
              <a:latin typeface="Snap ITC" panose="04040A07060A02020202" pitchFamily="82" charset="0"/>
            </a:endParaRPr>
          </a:p>
        </p:txBody>
      </p:sp>
      <p:pic>
        <p:nvPicPr>
          <p:cNvPr id="6" name="Content Placeholder 5"/>
          <p:cNvPicPr>
            <a:picLocks noGrp="1" noChangeAspect="1"/>
          </p:cNvPicPr>
          <p:nvPr>
            <p:ph sz="quarter" idx="13"/>
          </p:nvPr>
        </p:nvPicPr>
        <p:blipFill>
          <a:blip r:embed="rId2"/>
          <a:stretch>
            <a:fillRect/>
          </a:stretch>
        </p:blipFill>
        <p:spPr>
          <a:xfrm>
            <a:off x="5266845" y="462641"/>
            <a:ext cx="2428875" cy="1876425"/>
          </a:xfrm>
          <a:prstGeom prst="rect">
            <a:avLst/>
          </a:prstGeom>
        </p:spPr>
      </p:pic>
      <p:sp>
        <p:nvSpPr>
          <p:cNvPr id="4" name="Text Placeholder 3"/>
          <p:cNvSpPr>
            <a:spLocks noGrp="1"/>
          </p:cNvSpPr>
          <p:nvPr>
            <p:ph type="body" sz="half" idx="2"/>
          </p:nvPr>
        </p:nvSpPr>
        <p:spPr/>
        <p:txBody>
          <a:bodyPr/>
          <a:lstStyle/>
          <a:p>
            <a:r>
              <a:rPr lang="en-US" cap="none" dirty="0">
                <a:latin typeface="Georgia Pro" panose="020B0604020202020204" pitchFamily="18" charset="0"/>
              </a:rPr>
              <a:t>Some sociologists believe that society is shaped by institutions/ structures</a:t>
            </a:r>
          </a:p>
          <a:p>
            <a:r>
              <a:rPr lang="en-US" cap="none" dirty="0">
                <a:latin typeface="Georgia Pro" panose="020B0604020202020204" pitchFamily="18" charset="0"/>
              </a:rPr>
              <a:t>We do not behave in the way that we want to, but in the way that the structures in society teach us to behave.  </a:t>
            </a:r>
            <a:endParaRPr lang="en-GB" cap="none" dirty="0">
              <a:latin typeface="Georgia Pro" panose="020B0604020202020204" pitchFamily="18" charset="0"/>
            </a:endParaRPr>
          </a:p>
        </p:txBody>
      </p:sp>
      <p:pic>
        <p:nvPicPr>
          <p:cNvPr id="9" name="Picture 8"/>
          <p:cNvPicPr>
            <a:picLocks noChangeAspect="1"/>
          </p:cNvPicPr>
          <p:nvPr/>
        </p:nvPicPr>
        <p:blipFill>
          <a:blip r:embed="rId3"/>
          <a:stretch>
            <a:fillRect/>
          </a:stretch>
        </p:blipFill>
        <p:spPr>
          <a:xfrm>
            <a:off x="9716435" y="2528552"/>
            <a:ext cx="2124075" cy="2152650"/>
          </a:xfrm>
          <a:prstGeom prst="rect">
            <a:avLst/>
          </a:prstGeom>
        </p:spPr>
      </p:pic>
      <p:pic>
        <p:nvPicPr>
          <p:cNvPr id="10" name="Picture 9"/>
          <p:cNvPicPr>
            <a:picLocks noChangeAspect="1"/>
          </p:cNvPicPr>
          <p:nvPr/>
        </p:nvPicPr>
        <p:blipFill>
          <a:blip r:embed="rId4"/>
          <a:stretch>
            <a:fillRect/>
          </a:stretch>
        </p:blipFill>
        <p:spPr>
          <a:xfrm>
            <a:off x="5114315" y="2665657"/>
            <a:ext cx="2286000" cy="1860534"/>
          </a:xfrm>
          <a:prstGeom prst="rect">
            <a:avLst/>
          </a:prstGeom>
        </p:spPr>
      </p:pic>
      <p:sp>
        <p:nvSpPr>
          <p:cNvPr id="14" name="Right Arrow 13"/>
          <p:cNvSpPr/>
          <p:nvPr/>
        </p:nvSpPr>
        <p:spPr>
          <a:xfrm>
            <a:off x="103031" y="4413225"/>
            <a:ext cx="5563673" cy="24447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panose="020F0502020204030204" pitchFamily="34" charset="0"/>
                <a:cs typeface="Calibri" panose="020F0502020204030204" pitchFamily="34" charset="0"/>
              </a:rPr>
              <a:t>Can you identify the social structures that Sociologists think are important? </a:t>
            </a:r>
          </a:p>
          <a:p>
            <a:pPr algn="ctr"/>
            <a:endParaRPr lang="en-US" dirty="0">
              <a:solidFill>
                <a:srgbClr val="002060"/>
              </a:solidFill>
              <a:latin typeface="Calibri" panose="020F0502020204030204" pitchFamily="34" charset="0"/>
              <a:cs typeface="Calibri" panose="020F0502020204030204" pitchFamily="34" charset="0"/>
            </a:endParaRPr>
          </a:p>
          <a:p>
            <a:pPr algn="ctr"/>
            <a:r>
              <a:rPr lang="en-US" dirty="0">
                <a:solidFill>
                  <a:srgbClr val="002060"/>
                </a:solidFill>
                <a:latin typeface="Calibri" panose="020F0502020204030204" pitchFamily="34" charset="0"/>
                <a:cs typeface="Calibri" panose="020F0502020204030204" pitchFamily="34" charset="0"/>
              </a:rPr>
              <a:t>Did you include them on your island? </a:t>
            </a:r>
            <a:endParaRPr lang="en-GB" dirty="0">
              <a:solidFill>
                <a:srgbClr val="00206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C3939CF-7FB9-41A6-9342-3EADB98A5009}"/>
              </a:ext>
            </a:extLst>
          </p:cNvPr>
          <p:cNvPicPr>
            <a:picLocks noChangeAspect="1"/>
          </p:cNvPicPr>
          <p:nvPr/>
        </p:nvPicPr>
        <p:blipFill>
          <a:blip r:embed="rId5"/>
          <a:stretch>
            <a:fillRect/>
          </a:stretch>
        </p:blipFill>
        <p:spPr>
          <a:xfrm>
            <a:off x="8577905" y="300373"/>
            <a:ext cx="2771775" cy="2018674"/>
          </a:xfrm>
          <a:prstGeom prst="rect">
            <a:avLst/>
          </a:prstGeom>
        </p:spPr>
      </p:pic>
      <p:pic>
        <p:nvPicPr>
          <p:cNvPr id="5" name="Picture 4">
            <a:extLst>
              <a:ext uri="{FF2B5EF4-FFF2-40B4-BE49-F238E27FC236}">
                <a16:creationId xmlns:a16="http://schemas.microsoft.com/office/drawing/2014/main" id="{5126D919-6478-4812-8FE1-84CFF13C9C98}"/>
              </a:ext>
            </a:extLst>
          </p:cNvPr>
          <p:cNvPicPr>
            <a:picLocks noChangeAspect="1"/>
          </p:cNvPicPr>
          <p:nvPr/>
        </p:nvPicPr>
        <p:blipFill>
          <a:blip r:embed="rId6"/>
          <a:stretch>
            <a:fillRect/>
          </a:stretch>
        </p:blipFill>
        <p:spPr>
          <a:xfrm>
            <a:off x="5644762" y="4852782"/>
            <a:ext cx="2458085" cy="1447539"/>
          </a:xfrm>
          <a:prstGeom prst="rect">
            <a:avLst/>
          </a:prstGeom>
        </p:spPr>
      </p:pic>
      <p:pic>
        <p:nvPicPr>
          <p:cNvPr id="8" name="Picture 7">
            <a:extLst>
              <a:ext uri="{FF2B5EF4-FFF2-40B4-BE49-F238E27FC236}">
                <a16:creationId xmlns:a16="http://schemas.microsoft.com/office/drawing/2014/main" id="{9F711B2E-C01B-4F80-ACDE-75B8E22C7875}"/>
              </a:ext>
            </a:extLst>
          </p:cNvPr>
          <p:cNvPicPr>
            <a:picLocks noChangeAspect="1"/>
          </p:cNvPicPr>
          <p:nvPr/>
        </p:nvPicPr>
        <p:blipFill rotWithShape="1">
          <a:blip r:embed="rId7"/>
          <a:srcRect b="6796"/>
          <a:stretch/>
        </p:blipFill>
        <p:spPr>
          <a:xfrm>
            <a:off x="7978357" y="2845504"/>
            <a:ext cx="1206405" cy="1196314"/>
          </a:xfrm>
          <a:prstGeom prst="rect">
            <a:avLst/>
          </a:prstGeom>
        </p:spPr>
      </p:pic>
      <p:pic>
        <p:nvPicPr>
          <p:cNvPr id="12" name="Picture 11">
            <a:extLst>
              <a:ext uri="{FF2B5EF4-FFF2-40B4-BE49-F238E27FC236}">
                <a16:creationId xmlns:a16="http://schemas.microsoft.com/office/drawing/2014/main" id="{66F5FC98-5EF1-4D62-8AB1-6ABE22C0473D}"/>
              </a:ext>
            </a:extLst>
          </p:cNvPr>
          <p:cNvPicPr>
            <a:picLocks noChangeAspect="1"/>
          </p:cNvPicPr>
          <p:nvPr/>
        </p:nvPicPr>
        <p:blipFill>
          <a:blip r:embed="rId8"/>
          <a:stretch>
            <a:fillRect/>
          </a:stretch>
        </p:blipFill>
        <p:spPr>
          <a:xfrm>
            <a:off x="8642960" y="4663196"/>
            <a:ext cx="1782763" cy="1788317"/>
          </a:xfrm>
          <a:prstGeom prst="rect">
            <a:avLst/>
          </a:prstGeom>
        </p:spPr>
      </p:pic>
    </p:spTree>
    <p:extLst>
      <p:ext uri="{BB962C8B-B14F-4D97-AF65-F5344CB8AC3E}">
        <p14:creationId xmlns:p14="http://schemas.microsoft.com/office/powerpoint/2010/main" val="310910019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4ED97C70-FD3B-4E86-B097-9CE15521EC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3" name="Freeform 11">
            <a:extLst>
              <a:ext uri="{FF2B5EF4-FFF2-40B4-BE49-F238E27FC236}">
                <a16:creationId xmlns:a16="http://schemas.microsoft.com/office/drawing/2014/main" id="{01C1ABBF-1FEC-4A49-A551-F27CD44B5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45" name="Freeform 13">
            <a:extLst>
              <a:ext uri="{FF2B5EF4-FFF2-40B4-BE49-F238E27FC236}">
                <a16:creationId xmlns:a16="http://schemas.microsoft.com/office/drawing/2014/main" id="{1CA91522-208A-4484-BA4E-719881FA2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7" name="Freeform 25">
            <a:extLst>
              <a:ext uri="{FF2B5EF4-FFF2-40B4-BE49-F238E27FC236}">
                <a16:creationId xmlns:a16="http://schemas.microsoft.com/office/drawing/2014/main" id="{2E6EF473-1243-402E-9B74-D2E9354B2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9" name="Freeform 14">
            <a:extLst>
              <a:ext uri="{FF2B5EF4-FFF2-40B4-BE49-F238E27FC236}">
                <a16:creationId xmlns:a16="http://schemas.microsoft.com/office/drawing/2014/main" id="{D9A018C6-6DFA-4D3D-9FE6-3FA39DED7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51" name="5-Point Star 24">
            <a:extLst>
              <a:ext uri="{FF2B5EF4-FFF2-40B4-BE49-F238E27FC236}">
                <a16:creationId xmlns:a16="http://schemas.microsoft.com/office/drawing/2014/main" id="{BF298784-0DFC-4546-A452-BC3FC830D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53" name="Picture 52">
            <a:extLst>
              <a:ext uri="{FF2B5EF4-FFF2-40B4-BE49-F238E27FC236}">
                <a16:creationId xmlns:a16="http://schemas.microsoft.com/office/drawing/2014/main" id="{22B6C124-685C-4D39-964D-914B98D11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5" name="Rectangle 54">
            <a:extLst>
              <a:ext uri="{FF2B5EF4-FFF2-40B4-BE49-F238E27FC236}">
                <a16:creationId xmlns:a16="http://schemas.microsoft.com/office/drawing/2014/main" id="{7B334361-48BB-4EBF-8AD7-B5EC50E1B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5">
            <a:extLst>
              <a:ext uri="{FF2B5EF4-FFF2-40B4-BE49-F238E27FC236}">
                <a16:creationId xmlns:a16="http://schemas.microsoft.com/office/drawing/2014/main" id="{7C03CED4-8092-47F4-A29B-AD49D1371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 name="Title 7">
            <a:extLst>
              <a:ext uri="{FF2B5EF4-FFF2-40B4-BE49-F238E27FC236}">
                <a16:creationId xmlns:a16="http://schemas.microsoft.com/office/drawing/2014/main" id="{8529E5DC-F80D-4E9F-BD51-AC14F682108A}"/>
              </a:ext>
            </a:extLst>
          </p:cNvPr>
          <p:cNvSpPr>
            <a:spLocks noGrp="1"/>
          </p:cNvSpPr>
          <p:nvPr>
            <p:ph type="title"/>
          </p:nvPr>
        </p:nvSpPr>
        <p:spPr>
          <a:xfrm>
            <a:off x="81280" y="1304458"/>
            <a:ext cx="4023360" cy="2773705"/>
          </a:xfrm>
        </p:spPr>
        <p:txBody>
          <a:bodyPr vert="horz" lIns="91440" tIns="45720" rIns="91440" bIns="45720" rtlCol="0" anchor="b">
            <a:normAutofit/>
          </a:bodyPr>
          <a:lstStyle/>
          <a:p>
            <a:pPr algn="r"/>
            <a:r>
              <a:rPr lang="en-US" sz="3600" dirty="0">
                <a:latin typeface="Maiandra GD" panose="020E0502030308020204" pitchFamily="34" charset="0"/>
              </a:rPr>
              <a:t>Can we escape the effects of society’s structures?</a:t>
            </a:r>
          </a:p>
        </p:txBody>
      </p:sp>
      <p:sp>
        <p:nvSpPr>
          <p:cNvPr id="10" name="Text Placeholder 9">
            <a:extLst>
              <a:ext uri="{FF2B5EF4-FFF2-40B4-BE49-F238E27FC236}">
                <a16:creationId xmlns:a16="http://schemas.microsoft.com/office/drawing/2014/main" id="{8E7BB4B0-3249-40E5-BDE4-EC7AC71FBEF6}"/>
              </a:ext>
            </a:extLst>
          </p:cNvPr>
          <p:cNvSpPr>
            <a:spLocks noGrp="1"/>
          </p:cNvSpPr>
          <p:nvPr>
            <p:ph type="body" sz="half" idx="2"/>
          </p:nvPr>
        </p:nvSpPr>
        <p:spPr>
          <a:xfrm>
            <a:off x="446663" y="4206239"/>
            <a:ext cx="3326649" cy="1066971"/>
          </a:xfrm>
        </p:spPr>
        <p:txBody>
          <a:bodyPr vert="horz" lIns="91440" tIns="45720" rIns="91440" bIns="45720" rtlCol="0" anchor="t">
            <a:normAutofit fontScale="77500" lnSpcReduction="20000"/>
          </a:bodyPr>
          <a:lstStyle/>
          <a:p>
            <a:pPr algn="r"/>
            <a:r>
              <a:rPr lang="en-US" sz="2800" dirty="0">
                <a:solidFill>
                  <a:schemeClr val="bg1">
                    <a:lumMod val="50000"/>
                  </a:schemeClr>
                </a:solidFill>
                <a:latin typeface="Georgia Pro" panose="02040502050405020303" pitchFamily="18" charset="0"/>
              </a:rPr>
              <a:t>Next lesson: structure v action</a:t>
            </a:r>
          </a:p>
        </p:txBody>
      </p:sp>
      <p:sp>
        <p:nvSpPr>
          <p:cNvPr id="67" name="Rectangle 58">
            <a:extLst>
              <a:ext uri="{FF2B5EF4-FFF2-40B4-BE49-F238E27FC236}">
                <a16:creationId xmlns:a16="http://schemas.microsoft.com/office/drawing/2014/main" id="{2ED59975-0A82-46DE-B4BF-CF686C21C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8" name="Rectangle 60">
            <a:extLst>
              <a:ext uri="{FF2B5EF4-FFF2-40B4-BE49-F238E27FC236}">
                <a16:creationId xmlns:a16="http://schemas.microsoft.com/office/drawing/2014/main" id="{8914E2CC-CDFC-43BB-87AE-B040D6A61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37" y="5762147"/>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9" name="Rectangle 62">
            <a:extLst>
              <a:ext uri="{FF2B5EF4-FFF2-40B4-BE49-F238E27FC236}">
                <a16:creationId xmlns:a16="http://schemas.microsoft.com/office/drawing/2014/main" id="{BAB85A72-D0AE-4A1C-812E-B7FDA627A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descr="A picture containing clipart&#10;&#10;Description automatically generated">
            <a:extLst>
              <a:ext uri="{FF2B5EF4-FFF2-40B4-BE49-F238E27FC236}">
                <a16:creationId xmlns:a16="http://schemas.microsoft.com/office/drawing/2014/main" id="{F778727D-21DA-40DA-87BF-E7B4CA6C5B0E}"/>
              </a:ext>
            </a:extLst>
          </p:cNvPr>
          <p:cNvPicPr>
            <a:picLocks noGrp="1" noChangeAspect="1"/>
          </p:cNvPicPr>
          <p:nvPr>
            <p:ph type="pic" idx="1"/>
          </p:nvPr>
        </p:nvPicPr>
        <p:blipFill rotWithShape="1">
          <a:blip r:embed="rId4"/>
          <a:srcRect l="9991" r="10480"/>
          <a:stretch/>
        </p:blipFill>
        <p:spPr>
          <a:xfrm rot="21600000">
            <a:off x="5321367" y="684680"/>
            <a:ext cx="6174771" cy="5482657"/>
          </a:xfrm>
          <a:prstGeom prst="rect">
            <a:avLst/>
          </a:prstGeom>
        </p:spPr>
      </p:pic>
    </p:spTree>
    <p:extLst>
      <p:ext uri="{BB962C8B-B14F-4D97-AF65-F5344CB8AC3E}">
        <p14:creationId xmlns:p14="http://schemas.microsoft.com/office/powerpoint/2010/main" val="252174317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0645"/>
            <a:ext cx="10396882" cy="1151965"/>
          </a:xfrm>
        </p:spPr>
        <p:txBody>
          <a:bodyPr/>
          <a:lstStyle/>
          <a:p>
            <a:r>
              <a:rPr lang="en-US" dirty="0">
                <a:latin typeface="Snap ITC" panose="04040A07060A02020202" pitchFamily="82" charset="0"/>
              </a:rPr>
              <a:t>WILF</a:t>
            </a:r>
            <a:endParaRPr lang="en-GB" dirty="0">
              <a:latin typeface="Snap ITC" panose="04040A07060A02020202" pitchFamily="82" charset="0"/>
            </a:endParaRPr>
          </a:p>
        </p:txBody>
      </p:sp>
      <p:sp>
        <p:nvSpPr>
          <p:cNvPr id="3" name="Content Placeholder 2"/>
          <p:cNvSpPr>
            <a:spLocks noGrp="1"/>
          </p:cNvSpPr>
          <p:nvPr>
            <p:ph sz="quarter" idx="13"/>
          </p:nvPr>
        </p:nvSpPr>
        <p:spPr>
          <a:xfrm>
            <a:off x="685800" y="1455314"/>
            <a:ext cx="10394707" cy="3919272"/>
          </a:xfrm>
        </p:spPr>
        <p:txBody>
          <a:bodyPr/>
          <a:lstStyle/>
          <a:p>
            <a:r>
              <a:rPr lang="en-US" cap="none" dirty="0">
                <a:latin typeface="Comic Sans MS" panose="030F0702030302020204" pitchFamily="66" charset="0"/>
              </a:rPr>
              <a:t>Discuss: what is sociology, and what are my expectations of you?</a:t>
            </a:r>
          </a:p>
          <a:p>
            <a:r>
              <a:rPr lang="en-US" sz="3200" cap="none" dirty="0">
                <a:solidFill>
                  <a:srgbClr val="FF0000"/>
                </a:solidFill>
                <a:latin typeface="Comic Sans MS" panose="030F0702030302020204" pitchFamily="66" charset="0"/>
              </a:rPr>
              <a:t>Think like a sociologist- create a new society</a:t>
            </a:r>
          </a:p>
          <a:p>
            <a:r>
              <a:rPr lang="en-US" cap="none" dirty="0">
                <a:latin typeface="Comic Sans MS" panose="030F0702030302020204" pitchFamily="66" charset="0"/>
              </a:rPr>
              <a:t>Structures- how does your society match up with traditional sociological ideas? </a:t>
            </a:r>
          </a:p>
          <a:p>
            <a:pPr marL="0" indent="0">
              <a:buNone/>
            </a:pPr>
            <a:endParaRPr lang="en-US" dirty="0">
              <a:latin typeface="Comic Sans MS" panose="030F0702030302020204" pitchFamily="66" charset="0"/>
            </a:endParaRPr>
          </a:p>
          <a:p>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9561722" y="0"/>
            <a:ext cx="2047875" cy="2773180"/>
          </a:xfrm>
          <a:prstGeom prst="rect">
            <a:avLst/>
          </a:prstGeom>
        </p:spPr>
      </p:pic>
      <p:pic>
        <p:nvPicPr>
          <p:cNvPr id="5" name="Picture 4"/>
          <p:cNvPicPr>
            <a:picLocks noChangeAspect="1"/>
          </p:cNvPicPr>
          <p:nvPr/>
        </p:nvPicPr>
        <p:blipFill>
          <a:blip r:embed="rId3"/>
          <a:stretch>
            <a:fillRect/>
          </a:stretch>
        </p:blipFill>
        <p:spPr>
          <a:xfrm>
            <a:off x="1333500" y="4005329"/>
            <a:ext cx="9525000" cy="2852671"/>
          </a:xfrm>
          <a:prstGeom prst="rect">
            <a:avLst/>
          </a:prstGeom>
        </p:spPr>
      </p:pic>
      <p:pic>
        <p:nvPicPr>
          <p:cNvPr id="6" name="Picture 5"/>
          <p:cNvPicPr>
            <a:picLocks noChangeAspect="1"/>
          </p:cNvPicPr>
          <p:nvPr/>
        </p:nvPicPr>
        <p:blipFill>
          <a:blip r:embed="rId4"/>
          <a:stretch>
            <a:fillRect/>
          </a:stretch>
        </p:blipFill>
        <p:spPr>
          <a:xfrm>
            <a:off x="3360027" y="209283"/>
            <a:ext cx="5471945" cy="1483414"/>
          </a:xfrm>
          <a:prstGeom prst="rect">
            <a:avLst/>
          </a:prstGeom>
        </p:spPr>
      </p:pic>
    </p:spTree>
    <p:extLst>
      <p:ext uri="{BB962C8B-B14F-4D97-AF65-F5344CB8AC3E}">
        <p14:creationId xmlns:p14="http://schemas.microsoft.com/office/powerpoint/2010/main" val="41360146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942640" y="1196930"/>
            <a:ext cx="2705100" cy="2696404"/>
          </a:xfrm>
          <a:prstGeom prst="rect">
            <a:avLst/>
          </a:prstGeom>
        </p:spPr>
      </p:pic>
      <p:pic>
        <p:nvPicPr>
          <p:cNvPr id="7" name="Picture 6"/>
          <p:cNvPicPr>
            <a:picLocks noChangeAspect="1"/>
          </p:cNvPicPr>
          <p:nvPr/>
        </p:nvPicPr>
        <p:blipFill>
          <a:blip r:embed="rId3"/>
          <a:stretch>
            <a:fillRect/>
          </a:stretch>
        </p:blipFill>
        <p:spPr>
          <a:xfrm>
            <a:off x="3362988" y="1326524"/>
            <a:ext cx="2534187" cy="2628900"/>
          </a:xfrm>
          <a:prstGeom prst="rect">
            <a:avLst/>
          </a:prstGeom>
        </p:spPr>
      </p:pic>
      <p:sp>
        <p:nvSpPr>
          <p:cNvPr id="2" name="Title 1"/>
          <p:cNvSpPr>
            <a:spLocks noGrp="1"/>
          </p:cNvSpPr>
          <p:nvPr>
            <p:ph type="title"/>
          </p:nvPr>
        </p:nvSpPr>
        <p:spPr>
          <a:xfrm>
            <a:off x="144952" y="206409"/>
            <a:ext cx="10915517" cy="1151965"/>
          </a:xfrm>
        </p:spPr>
        <p:txBody>
          <a:bodyPr>
            <a:noAutofit/>
          </a:bodyPr>
          <a:lstStyle/>
          <a:p>
            <a:r>
              <a:rPr lang="en-US" sz="3200" dirty="0">
                <a:latin typeface="Comic Sans MS" panose="030F0702030302020204" pitchFamily="66" charset="0"/>
              </a:rPr>
              <a:t>Sociology has been really popular since the early 20</a:t>
            </a:r>
            <a:r>
              <a:rPr lang="en-US" sz="3200" baseline="30000" dirty="0">
                <a:latin typeface="Comic Sans MS" panose="030F0702030302020204" pitchFamily="66" charset="0"/>
              </a:rPr>
              <a:t>th</a:t>
            </a:r>
            <a:r>
              <a:rPr lang="en-US" sz="3200" dirty="0">
                <a:latin typeface="Comic Sans MS" panose="030F0702030302020204" pitchFamily="66" charset="0"/>
              </a:rPr>
              <a:t> Century</a:t>
            </a:r>
            <a:endParaRPr lang="en-GB" sz="3200" dirty="0">
              <a:latin typeface="Comic Sans MS" panose="030F0702030302020204" pitchFamily="66"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934" y="1082630"/>
            <a:ext cx="2076450" cy="2857500"/>
          </a:xfrm>
          <a:prstGeom prst="rect">
            <a:avLst/>
          </a:prstGeom>
        </p:spPr>
      </p:pic>
      <p:pic>
        <p:nvPicPr>
          <p:cNvPr id="5" name="Picture 4"/>
          <p:cNvPicPr>
            <a:picLocks noChangeAspect="1"/>
          </p:cNvPicPr>
          <p:nvPr/>
        </p:nvPicPr>
        <p:blipFill rotWithShape="1">
          <a:blip r:embed="rId5"/>
          <a:srcRect l="46669"/>
          <a:stretch/>
        </p:blipFill>
        <p:spPr>
          <a:xfrm>
            <a:off x="629229" y="1358374"/>
            <a:ext cx="2336711" cy="2628900"/>
          </a:xfrm>
          <a:prstGeom prst="rect">
            <a:avLst/>
          </a:prstGeom>
        </p:spPr>
      </p:pic>
      <p:pic>
        <p:nvPicPr>
          <p:cNvPr id="6" name="Picture 5"/>
          <p:cNvPicPr>
            <a:picLocks noChangeAspect="1"/>
          </p:cNvPicPr>
          <p:nvPr/>
        </p:nvPicPr>
        <p:blipFill>
          <a:blip r:embed="rId6"/>
          <a:stretch>
            <a:fillRect/>
          </a:stretch>
        </p:blipFill>
        <p:spPr>
          <a:xfrm>
            <a:off x="2261846" y="4063393"/>
            <a:ext cx="9525000" cy="262890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9557" y="1326524"/>
            <a:ext cx="3079749" cy="2146858"/>
          </a:xfrm>
          <a:prstGeom prst="rect">
            <a:avLst/>
          </a:prstGeom>
        </p:spPr>
      </p:pic>
      <p:pic>
        <p:nvPicPr>
          <p:cNvPr id="3" name="Picture 2">
            <a:extLst>
              <a:ext uri="{FF2B5EF4-FFF2-40B4-BE49-F238E27FC236}">
                <a16:creationId xmlns:a16="http://schemas.microsoft.com/office/drawing/2014/main" id="{E7DC34F8-9347-40C2-A580-93BBE7969685}"/>
              </a:ext>
            </a:extLst>
          </p:cNvPr>
          <p:cNvPicPr>
            <a:picLocks noChangeAspect="1"/>
          </p:cNvPicPr>
          <p:nvPr/>
        </p:nvPicPr>
        <p:blipFill>
          <a:blip r:embed="rId8"/>
          <a:stretch>
            <a:fillRect/>
          </a:stretch>
        </p:blipFill>
        <p:spPr>
          <a:xfrm>
            <a:off x="97973" y="4063393"/>
            <a:ext cx="2364908" cy="2628902"/>
          </a:xfrm>
          <a:prstGeom prst="rect">
            <a:avLst/>
          </a:prstGeom>
        </p:spPr>
      </p:pic>
    </p:spTree>
    <p:extLst>
      <p:ext uri="{BB962C8B-B14F-4D97-AF65-F5344CB8AC3E}">
        <p14:creationId xmlns:p14="http://schemas.microsoft.com/office/powerpoint/2010/main" val="18898433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251"/>
            <a:ext cx="10396882" cy="1151965"/>
          </a:xfrm>
        </p:spPr>
        <p:txBody>
          <a:bodyPr/>
          <a:lstStyle/>
          <a:p>
            <a:pPr algn="ctr"/>
            <a:r>
              <a:rPr lang="en-US" dirty="0">
                <a:latin typeface="Snap ITC" panose="04040A07060A02020202" pitchFamily="82" charset="0"/>
              </a:rPr>
              <a:t>What is sociology? </a:t>
            </a:r>
            <a:endParaRPr lang="en-GB" dirty="0">
              <a:latin typeface="Snap ITC" panose="04040A07060A02020202" pitchFamily="82" charset="0"/>
            </a:endParaRPr>
          </a:p>
        </p:txBody>
      </p:sp>
      <p:sp>
        <p:nvSpPr>
          <p:cNvPr id="3" name="Content Placeholder 2"/>
          <p:cNvSpPr>
            <a:spLocks noGrp="1"/>
          </p:cNvSpPr>
          <p:nvPr>
            <p:ph sz="quarter" idx="13"/>
          </p:nvPr>
        </p:nvSpPr>
        <p:spPr>
          <a:xfrm>
            <a:off x="685800" y="1107583"/>
            <a:ext cx="10394707" cy="4663629"/>
          </a:xfrm>
        </p:spPr>
        <p:txBody>
          <a:bodyPr/>
          <a:lstStyle/>
          <a:p>
            <a:pPr marL="0" indent="0">
              <a:buNone/>
            </a:pPr>
            <a:r>
              <a:rPr lang="en-US" b="1" cap="none" dirty="0">
                <a:latin typeface="Comic Sans MS" panose="030F0702030302020204" pitchFamily="66" charset="0"/>
              </a:rPr>
              <a:t>Sociology is the study of society. </a:t>
            </a:r>
          </a:p>
          <a:p>
            <a:r>
              <a:rPr lang="en-US" cap="none" dirty="0">
                <a:latin typeface="Comic Sans MS" panose="030F0702030302020204" pitchFamily="66" charset="0"/>
              </a:rPr>
              <a:t>Sociologists work to understand why groups of people have different chances in life based on their social characteristics:</a:t>
            </a:r>
            <a:endParaRPr lang="en-GB" cap="none" dirty="0">
              <a:latin typeface="Comic Sans MS" panose="030F0702030302020204" pitchFamily="66" charset="0"/>
            </a:endParaRPr>
          </a:p>
          <a:p>
            <a:r>
              <a:rPr lang="en-US" cap="none" dirty="0">
                <a:latin typeface="Comic Sans MS" panose="030F0702030302020204" pitchFamily="66" charset="0"/>
              </a:rPr>
              <a:t>Social class</a:t>
            </a:r>
          </a:p>
          <a:p>
            <a:r>
              <a:rPr lang="en-US" cap="none" dirty="0">
                <a:latin typeface="Comic Sans MS" panose="030F0702030302020204" pitchFamily="66" charset="0"/>
              </a:rPr>
              <a:t>Age </a:t>
            </a:r>
          </a:p>
          <a:p>
            <a:r>
              <a:rPr lang="en-US" cap="none" dirty="0">
                <a:latin typeface="Comic Sans MS" panose="030F0702030302020204" pitchFamily="66" charset="0"/>
              </a:rPr>
              <a:t>Gender</a:t>
            </a:r>
          </a:p>
          <a:p>
            <a:r>
              <a:rPr lang="en-US" cap="none" dirty="0">
                <a:latin typeface="Comic Sans MS" panose="030F0702030302020204" pitchFamily="66" charset="0"/>
              </a:rPr>
              <a:t>Ethnicity</a:t>
            </a:r>
          </a:p>
        </p:txBody>
      </p:sp>
      <p:pic>
        <p:nvPicPr>
          <p:cNvPr id="4" name="Picture 3"/>
          <p:cNvPicPr>
            <a:picLocks noChangeAspect="1"/>
          </p:cNvPicPr>
          <p:nvPr/>
        </p:nvPicPr>
        <p:blipFill>
          <a:blip r:embed="rId2"/>
          <a:stretch>
            <a:fillRect/>
          </a:stretch>
        </p:blipFill>
        <p:spPr>
          <a:xfrm>
            <a:off x="5883153" y="3043805"/>
            <a:ext cx="5777516" cy="3398413"/>
          </a:xfrm>
          <a:prstGeom prst="rect">
            <a:avLst/>
          </a:prstGeom>
        </p:spPr>
      </p:pic>
      <p:sp>
        <p:nvSpPr>
          <p:cNvPr id="5" name="Left Arrow 4"/>
          <p:cNvSpPr/>
          <p:nvPr/>
        </p:nvSpPr>
        <p:spPr>
          <a:xfrm>
            <a:off x="2552962" y="3245092"/>
            <a:ext cx="4136611" cy="25053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mic Sans MS" panose="030F0702030302020204" pitchFamily="66" charset="0"/>
              </a:rPr>
              <a:t>Discuss: which of these social characteristics has the biggest impact on your life? </a:t>
            </a:r>
            <a:endParaRPr lang="en-GB" dirty="0">
              <a:latin typeface="Comic Sans MS" panose="030F0702030302020204" pitchFamily="66" charset="0"/>
            </a:endParaRPr>
          </a:p>
        </p:txBody>
      </p:sp>
    </p:spTree>
    <p:extLst>
      <p:ext uri="{BB962C8B-B14F-4D97-AF65-F5344CB8AC3E}">
        <p14:creationId xmlns:p14="http://schemas.microsoft.com/office/powerpoint/2010/main" val="3190265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261" y="1998053"/>
            <a:ext cx="10396882" cy="1151965"/>
          </a:xfrm>
        </p:spPr>
        <p:txBody>
          <a:bodyPr/>
          <a:lstStyle/>
          <a:p>
            <a:r>
              <a:rPr lang="en-US" dirty="0">
                <a:latin typeface="Georgia Pro" panose="02040502050405020303" pitchFamily="18" charset="0"/>
              </a:rPr>
              <a:t>Your Course</a:t>
            </a:r>
            <a:endParaRPr lang="en-GB" dirty="0">
              <a:latin typeface="Georgia Pro" panose="020405020504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949" y="0"/>
            <a:ext cx="3594011" cy="1578356"/>
          </a:xfrm>
          <a:prstGeom prst="rect">
            <a:avLst/>
          </a:prstGeom>
        </p:spPr>
      </p:pic>
      <p:graphicFrame>
        <p:nvGraphicFramePr>
          <p:cNvPr id="7" name="Diagram 6"/>
          <p:cNvGraphicFramePr/>
          <p:nvPr>
            <p:extLst>
              <p:ext uri="{D42A27DB-BD31-4B8C-83A1-F6EECF244321}">
                <p14:modId xmlns:p14="http://schemas.microsoft.com/office/powerpoint/2010/main" val="1147138889"/>
              </p:ext>
            </p:extLst>
          </p:nvPr>
        </p:nvGraphicFramePr>
        <p:xfrm>
          <a:off x="354261" y="1860455"/>
          <a:ext cx="11023271" cy="4386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2211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00791" y="0"/>
            <a:ext cx="10394707" cy="1158140"/>
          </a:xfrm>
        </p:spPr>
        <p:txBody>
          <a:bodyPr/>
          <a:lstStyle/>
          <a:p>
            <a:r>
              <a:rPr lang="en-GB" dirty="0">
                <a:latin typeface="Snap ITC" pitchFamily="82" charset="0"/>
              </a:rPr>
              <a:t>This year:</a:t>
            </a:r>
          </a:p>
        </p:txBody>
      </p:sp>
      <p:sp>
        <p:nvSpPr>
          <p:cNvPr id="8" name="Text Placeholder 7"/>
          <p:cNvSpPr>
            <a:spLocks noGrp="1"/>
          </p:cNvSpPr>
          <p:nvPr>
            <p:ph type="body" idx="1"/>
          </p:nvPr>
        </p:nvSpPr>
        <p:spPr>
          <a:xfrm>
            <a:off x="903365" y="819213"/>
            <a:ext cx="4856158" cy="679994"/>
          </a:xfrm>
        </p:spPr>
        <p:txBody>
          <a:bodyPr/>
          <a:lstStyle/>
          <a:p>
            <a:r>
              <a:rPr lang="en-GB" dirty="0">
                <a:latin typeface="Baskerville Old Face" pitchFamily="18" charset="0"/>
              </a:rPr>
              <a:t>Education</a:t>
            </a:r>
          </a:p>
        </p:txBody>
      </p:sp>
      <p:sp>
        <p:nvSpPr>
          <p:cNvPr id="10" name="Content Placeholder 9"/>
          <p:cNvSpPr>
            <a:spLocks noGrp="1"/>
          </p:cNvSpPr>
          <p:nvPr>
            <p:ph sz="quarter" idx="13"/>
          </p:nvPr>
        </p:nvSpPr>
        <p:spPr>
          <a:xfrm>
            <a:off x="685802" y="1618938"/>
            <a:ext cx="4856158" cy="3755647"/>
          </a:xfrm>
        </p:spPr>
        <p:txBody>
          <a:bodyPr>
            <a:normAutofit/>
          </a:bodyPr>
          <a:lstStyle/>
          <a:p>
            <a:r>
              <a:rPr lang="en-GB" cap="none" dirty="0">
                <a:latin typeface="Comic Sans MS" pitchFamily="66" charset="0"/>
              </a:rPr>
              <a:t>The role of the education system</a:t>
            </a:r>
          </a:p>
          <a:p>
            <a:r>
              <a:rPr lang="en-GB" cap="none" dirty="0">
                <a:latin typeface="Comic Sans MS" pitchFamily="66" charset="0"/>
              </a:rPr>
              <a:t>Differential educational achievement of social groups by social class, gender and ethnicity in contemporary society</a:t>
            </a:r>
          </a:p>
          <a:p>
            <a:r>
              <a:rPr lang="en-GB" cap="none" dirty="0">
                <a:latin typeface="Comic Sans MS" pitchFamily="66" charset="0"/>
              </a:rPr>
              <a:t>Relationships and processes within schools. The significance of educational policies</a:t>
            </a:r>
          </a:p>
          <a:p>
            <a:r>
              <a:rPr lang="en-GB" cap="none" dirty="0">
                <a:latin typeface="Comic Sans MS" pitchFamily="66" charset="0"/>
              </a:rPr>
              <a:t>Methods in the context of education</a:t>
            </a:r>
            <a:endParaRPr lang="en-GB" dirty="0"/>
          </a:p>
        </p:txBody>
      </p:sp>
      <p:sp>
        <p:nvSpPr>
          <p:cNvPr id="9" name="Text Placeholder 8"/>
          <p:cNvSpPr>
            <a:spLocks noGrp="1"/>
          </p:cNvSpPr>
          <p:nvPr>
            <p:ph type="body" sz="quarter" idx="3"/>
          </p:nvPr>
        </p:nvSpPr>
        <p:spPr>
          <a:xfrm>
            <a:off x="6128250" y="834203"/>
            <a:ext cx="4864491" cy="679994"/>
          </a:xfrm>
        </p:spPr>
        <p:txBody>
          <a:bodyPr/>
          <a:lstStyle/>
          <a:p>
            <a:r>
              <a:rPr lang="en-GB" dirty="0">
                <a:latin typeface="Baskerville Old Face" pitchFamily="18" charset="0"/>
              </a:rPr>
              <a:t>Research methods </a:t>
            </a:r>
          </a:p>
        </p:txBody>
      </p:sp>
      <p:sp>
        <p:nvSpPr>
          <p:cNvPr id="11" name="Content Placeholder 10"/>
          <p:cNvSpPr>
            <a:spLocks noGrp="1"/>
          </p:cNvSpPr>
          <p:nvPr>
            <p:ph sz="quarter" idx="14"/>
          </p:nvPr>
        </p:nvSpPr>
        <p:spPr>
          <a:xfrm>
            <a:off x="5541961" y="1588957"/>
            <a:ext cx="6015456" cy="3785628"/>
          </a:xfrm>
        </p:spPr>
        <p:txBody>
          <a:bodyPr>
            <a:normAutofit fontScale="77500" lnSpcReduction="20000"/>
          </a:bodyPr>
          <a:lstStyle/>
          <a:p>
            <a:r>
              <a:rPr lang="en-GB" sz="2200" cap="none" dirty="0">
                <a:latin typeface="Comic Sans MS" pitchFamily="66" charset="0"/>
              </a:rPr>
              <a:t>Quantitative and qualitative methods of research; research design</a:t>
            </a:r>
          </a:p>
          <a:p>
            <a:r>
              <a:rPr lang="en-GB" sz="2200" cap="none" dirty="0">
                <a:latin typeface="Comic Sans MS" pitchFamily="66" charset="0"/>
              </a:rPr>
              <a:t>Sources of data</a:t>
            </a:r>
          </a:p>
          <a:p>
            <a:r>
              <a:rPr lang="en-GB" sz="2200" cap="none" dirty="0">
                <a:latin typeface="Comic Sans MS" pitchFamily="66" charset="0"/>
              </a:rPr>
              <a:t>The distinction between primary and secondary data, and between quantitative and qualitative data</a:t>
            </a:r>
          </a:p>
          <a:p>
            <a:r>
              <a:rPr lang="en-GB" sz="2200" cap="none" dirty="0">
                <a:latin typeface="Comic Sans MS" pitchFamily="66" charset="0"/>
              </a:rPr>
              <a:t>The relationship between positivism, interpretivism and sociological methods; the nature of ‘social facts’</a:t>
            </a:r>
          </a:p>
          <a:p>
            <a:r>
              <a:rPr lang="en-GB" sz="2200" cap="none" dirty="0">
                <a:latin typeface="Comic Sans MS" pitchFamily="66" charset="0"/>
              </a:rPr>
              <a:t>The theoretical, practical and ethical considerations influencing choice of topic, choice of method(s) and the conduct of research</a:t>
            </a:r>
          </a:p>
          <a:p>
            <a:endParaRPr lang="en-GB" dirty="0"/>
          </a:p>
        </p:txBody>
      </p:sp>
    </p:spTree>
    <p:extLst>
      <p:ext uri="{BB962C8B-B14F-4D97-AF65-F5344CB8AC3E}">
        <p14:creationId xmlns:p14="http://schemas.microsoft.com/office/powerpoint/2010/main" val="46715699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0850" y="371007"/>
            <a:ext cx="10396882" cy="1151965"/>
          </a:xfrm>
        </p:spPr>
        <p:txBody>
          <a:bodyPr/>
          <a:lstStyle/>
          <a:p>
            <a:r>
              <a:rPr lang="en-GB" dirty="0">
                <a:latin typeface="Snap ITC" pitchFamily="82" charset="0"/>
              </a:rPr>
              <a:t>My expectations: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94" y="1598561"/>
            <a:ext cx="3680242"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322" y="1371756"/>
            <a:ext cx="3922895" cy="281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3" y="1401736"/>
            <a:ext cx="3922895" cy="27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3E05C6C5-433D-46C2-BE5A-EC0BB1336D3D}"/>
              </a:ext>
            </a:extLst>
          </p:cNvPr>
          <p:cNvPicPr>
            <a:picLocks noChangeAspect="1"/>
          </p:cNvPicPr>
          <p:nvPr/>
        </p:nvPicPr>
        <p:blipFill>
          <a:blip r:embed="rId5"/>
          <a:stretch>
            <a:fillRect/>
          </a:stretch>
        </p:blipFill>
        <p:spPr>
          <a:xfrm>
            <a:off x="8577006" y="1371756"/>
            <a:ext cx="3514725" cy="2407764"/>
          </a:xfrm>
          <a:prstGeom prst="rect">
            <a:avLst/>
          </a:prstGeom>
        </p:spPr>
      </p:pic>
      <p:pic>
        <p:nvPicPr>
          <p:cNvPr id="6" name="Picture 5">
            <a:extLst>
              <a:ext uri="{FF2B5EF4-FFF2-40B4-BE49-F238E27FC236}">
                <a16:creationId xmlns:a16="http://schemas.microsoft.com/office/drawing/2014/main" id="{57299CC8-D246-4DD7-9AF5-527F68499EAF}"/>
              </a:ext>
            </a:extLst>
          </p:cNvPr>
          <p:cNvPicPr>
            <a:picLocks noChangeAspect="1"/>
          </p:cNvPicPr>
          <p:nvPr/>
        </p:nvPicPr>
        <p:blipFill>
          <a:blip r:embed="rId6"/>
          <a:stretch>
            <a:fillRect/>
          </a:stretch>
        </p:blipFill>
        <p:spPr>
          <a:xfrm>
            <a:off x="8577004" y="1371756"/>
            <a:ext cx="3514725" cy="2663904"/>
          </a:xfrm>
          <a:prstGeom prst="rect">
            <a:avLst/>
          </a:prstGeom>
        </p:spPr>
      </p:pic>
      <p:pic>
        <p:nvPicPr>
          <p:cNvPr id="8" name="Picture 7">
            <a:extLst>
              <a:ext uri="{FF2B5EF4-FFF2-40B4-BE49-F238E27FC236}">
                <a16:creationId xmlns:a16="http://schemas.microsoft.com/office/drawing/2014/main" id="{488B2BDE-A8BA-43C7-94D2-AE19C430C79C}"/>
              </a:ext>
            </a:extLst>
          </p:cNvPr>
          <p:cNvPicPr>
            <a:picLocks noChangeAspect="1"/>
          </p:cNvPicPr>
          <p:nvPr/>
        </p:nvPicPr>
        <p:blipFill>
          <a:blip r:embed="rId7"/>
          <a:stretch>
            <a:fillRect/>
          </a:stretch>
        </p:blipFill>
        <p:spPr>
          <a:xfrm>
            <a:off x="193009" y="1522972"/>
            <a:ext cx="4237919" cy="2512688"/>
          </a:xfrm>
          <a:prstGeom prst="rect">
            <a:avLst/>
          </a:prstGeom>
        </p:spPr>
      </p:pic>
    </p:spTree>
    <p:extLst>
      <p:ext uri="{BB962C8B-B14F-4D97-AF65-F5344CB8AC3E}">
        <p14:creationId xmlns:p14="http://schemas.microsoft.com/office/powerpoint/2010/main" val="19413270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372"/>
            <a:ext cx="10396882" cy="1151965"/>
          </a:xfrm>
        </p:spPr>
        <p:txBody>
          <a:bodyPr/>
          <a:lstStyle/>
          <a:p>
            <a:r>
              <a:rPr lang="en-US" dirty="0">
                <a:latin typeface="Snap ITC" panose="04040A07060A02020202" pitchFamily="82" charset="0"/>
              </a:rPr>
              <a:t>Your task</a:t>
            </a:r>
            <a:r>
              <a:rPr lang="en-US" dirty="0"/>
              <a:t>:</a:t>
            </a:r>
            <a:endParaRPr lang="en-GB" dirty="0"/>
          </a:p>
        </p:txBody>
      </p:sp>
      <p:sp>
        <p:nvSpPr>
          <p:cNvPr id="3" name="Content Placeholder 2"/>
          <p:cNvSpPr>
            <a:spLocks noGrp="1"/>
          </p:cNvSpPr>
          <p:nvPr>
            <p:ph sz="quarter" idx="13"/>
          </p:nvPr>
        </p:nvSpPr>
        <p:spPr>
          <a:xfrm>
            <a:off x="582769" y="994449"/>
            <a:ext cx="10394707" cy="4530588"/>
          </a:xfrm>
        </p:spPr>
        <p:txBody>
          <a:bodyPr>
            <a:normAutofit/>
          </a:bodyPr>
          <a:lstStyle/>
          <a:p>
            <a:r>
              <a:rPr lang="en-US" cap="none" dirty="0">
                <a:latin typeface="Comic Sans MS" panose="030F0702030302020204" pitchFamily="66" charset="0"/>
              </a:rPr>
              <a:t>You were on a plane that has crashed into the sea.  It was a soft landing &amp; no one was hurt.  It was a very small plane carrying 40 people- with a range of ages, genders, ethnicities, beliefs, sexualities and levels of fitness.</a:t>
            </a:r>
          </a:p>
          <a:p>
            <a:endParaRPr lang="en-US" cap="none" dirty="0">
              <a:latin typeface="Comic Sans MS" panose="030F0702030302020204" pitchFamily="66" charset="0"/>
            </a:endParaRPr>
          </a:p>
          <a:p>
            <a:r>
              <a:rPr lang="en-US" cap="none" dirty="0">
                <a:latin typeface="Comic Sans MS" panose="030F0702030302020204" pitchFamily="66" charset="0"/>
              </a:rPr>
              <a:t>You have landed near to an exceptionally remote and small island, that has never been discovered by humans.  The plants are exotic and may be edible and there are lots of wild animals.  </a:t>
            </a:r>
          </a:p>
          <a:p>
            <a:endParaRPr lang="en-US" cap="none" dirty="0">
              <a:latin typeface="Comic Sans MS" panose="030F0702030302020204" pitchFamily="66" charset="0"/>
            </a:endParaRPr>
          </a:p>
          <a:p>
            <a:r>
              <a:rPr lang="en-US" cap="none" dirty="0">
                <a:latin typeface="Comic Sans MS" panose="030F0702030302020204" pitchFamily="66" charset="0"/>
              </a:rPr>
              <a:t>You have no way off this island.</a:t>
            </a:r>
          </a:p>
          <a:p>
            <a:pPr marL="0" indent="0">
              <a:buNone/>
            </a:pPr>
            <a:endParaRPr lang="en-US" cap="none"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855335" y="4230955"/>
            <a:ext cx="4230844" cy="2588163"/>
          </a:xfrm>
          <a:prstGeom prst="rect">
            <a:avLst/>
          </a:prstGeom>
        </p:spPr>
      </p:pic>
      <p:sp>
        <p:nvSpPr>
          <p:cNvPr id="5" name="Cloud Callout 4"/>
          <p:cNvSpPr/>
          <p:nvPr/>
        </p:nvSpPr>
        <p:spPr>
          <a:xfrm>
            <a:off x="8139448" y="3657600"/>
            <a:ext cx="3618963" cy="2382592"/>
          </a:xfrm>
          <a:prstGeom prst="cloudCallout">
            <a:avLst>
              <a:gd name="adj1" fmla="val -61758"/>
              <a:gd name="adj2" fmla="val 3006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mic Sans MS" panose="030F0702030302020204" pitchFamily="66" charset="0"/>
              </a:rPr>
              <a:t>What would you do first?</a:t>
            </a:r>
            <a:endParaRPr lang="en-GB" dirty="0">
              <a:latin typeface="Comic Sans MS" panose="030F0702030302020204" pitchFamily="66" charset="0"/>
            </a:endParaRPr>
          </a:p>
        </p:txBody>
      </p:sp>
    </p:spTree>
    <p:extLst>
      <p:ext uri="{BB962C8B-B14F-4D97-AF65-F5344CB8AC3E}">
        <p14:creationId xmlns:p14="http://schemas.microsoft.com/office/powerpoint/2010/main" val="1691240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952" y="180304"/>
            <a:ext cx="10396882" cy="1151965"/>
          </a:xfrm>
        </p:spPr>
        <p:txBody>
          <a:bodyPr>
            <a:noAutofit/>
          </a:bodyPr>
          <a:lstStyle/>
          <a:p>
            <a:r>
              <a:rPr lang="en-US" sz="3600" cap="none" dirty="0">
                <a:latin typeface="Elephant" panose="02020904090505020303" pitchFamily="18" charset="0"/>
              </a:rPr>
              <a:t>In pairs, draw out the shape of an island on your desk. Then, consider the following</a:t>
            </a:r>
            <a:endParaRPr lang="en-GB" sz="3600" cap="none" dirty="0">
              <a:latin typeface="Elephant" panose="02020904090505020303" pitchFamily="18" charset="0"/>
            </a:endParaRPr>
          </a:p>
        </p:txBody>
      </p:sp>
      <p:sp>
        <p:nvSpPr>
          <p:cNvPr id="3" name="Content Placeholder 2"/>
          <p:cNvSpPr>
            <a:spLocks noGrp="1"/>
          </p:cNvSpPr>
          <p:nvPr>
            <p:ph sz="quarter" idx="13"/>
          </p:nvPr>
        </p:nvSpPr>
        <p:spPr>
          <a:xfrm>
            <a:off x="672922" y="2047741"/>
            <a:ext cx="10394707" cy="3764726"/>
          </a:xfrm>
        </p:spPr>
        <p:txBody>
          <a:bodyPr>
            <a:normAutofit fontScale="92500"/>
          </a:bodyPr>
          <a:lstStyle/>
          <a:p>
            <a:r>
              <a:rPr lang="en-US" cap="none" dirty="0">
                <a:latin typeface="Comic Sans MS" panose="030F0702030302020204" pitchFamily="66" charset="0"/>
              </a:rPr>
              <a:t>How are you going to make decisions on the Island- do you need a leader?  How will they be chosen? </a:t>
            </a:r>
          </a:p>
          <a:p>
            <a:r>
              <a:rPr lang="en-US" cap="none" dirty="0">
                <a:latin typeface="Comic Sans MS" panose="030F0702030302020204" pitchFamily="66" charset="0"/>
              </a:rPr>
              <a:t>How will you organise your immediate survival? Will everyone organise themselves?</a:t>
            </a:r>
          </a:p>
          <a:p>
            <a:r>
              <a:rPr lang="en-US" cap="none" dirty="0">
                <a:latin typeface="Comic Sans MS" panose="030F0702030302020204" pitchFamily="66" charset="0"/>
              </a:rPr>
              <a:t>Will people do what they are good at, or what they want to do? </a:t>
            </a:r>
          </a:p>
          <a:p>
            <a:r>
              <a:rPr lang="en-US" cap="none" dirty="0">
                <a:latin typeface="Comic Sans MS" panose="030F0702030302020204" pitchFamily="66" charset="0"/>
              </a:rPr>
              <a:t>How will you make sure everyone is safe? </a:t>
            </a:r>
          </a:p>
          <a:p>
            <a:r>
              <a:rPr lang="en-US" cap="none" dirty="0">
                <a:latin typeface="Comic Sans MS" panose="030F0702030302020204" pitchFamily="66" charset="0"/>
              </a:rPr>
              <a:t>Will everyone get the same amount of the basic essentials?  (Food, size of shelter, </a:t>
            </a:r>
            <a:r>
              <a:rPr lang="en-US" cap="none" dirty="0" err="1">
                <a:latin typeface="Comic Sans MS" panose="030F0702030302020204" pitchFamily="66" charset="0"/>
              </a:rPr>
              <a:t>etc</a:t>
            </a:r>
            <a:r>
              <a:rPr lang="en-US" cap="none" dirty="0">
                <a:latin typeface="Comic Sans MS" panose="030F0702030302020204" pitchFamily="66" charset="0"/>
              </a:rPr>
              <a:t>?)</a:t>
            </a:r>
          </a:p>
          <a:p>
            <a:r>
              <a:rPr lang="en-US" cap="none" dirty="0">
                <a:latin typeface="Comic Sans MS" panose="030F0702030302020204" pitchFamily="66" charset="0"/>
              </a:rPr>
              <a:t>Will everyone have to do the same amount of work? </a:t>
            </a:r>
          </a:p>
          <a:p>
            <a:r>
              <a:rPr lang="en-US" cap="none" dirty="0">
                <a:latin typeface="Comic Sans MS" panose="030F0702030302020204" pitchFamily="66" charset="0"/>
              </a:rPr>
              <a:t>Is everyone of the same importance? </a:t>
            </a:r>
          </a:p>
          <a:p>
            <a:endParaRPr lang="en-US" cap="none" dirty="0">
              <a:latin typeface="Comic Sans MS" panose="030F0702030302020204" pitchFamily="66" charset="0"/>
            </a:endParaRPr>
          </a:p>
          <a:p>
            <a:endParaRPr lang="en-GB" cap="none"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7561039" y="4648200"/>
            <a:ext cx="3746612" cy="2209800"/>
          </a:xfrm>
          <a:prstGeom prst="rect">
            <a:avLst/>
          </a:prstGeom>
        </p:spPr>
      </p:pic>
    </p:spTree>
    <p:extLst>
      <p:ext uri="{BB962C8B-B14F-4D97-AF65-F5344CB8AC3E}">
        <p14:creationId xmlns:p14="http://schemas.microsoft.com/office/powerpoint/2010/main" val="12416604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otalTime>9</TotalTime>
  <Words>728</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Baskerville Old Face</vt:lpstr>
      <vt:lpstr>Calibri</vt:lpstr>
      <vt:lpstr>Calisto MT</vt:lpstr>
      <vt:lpstr>Comic Sans MS</vt:lpstr>
      <vt:lpstr>Elephant</vt:lpstr>
      <vt:lpstr>Georgia Pro</vt:lpstr>
      <vt:lpstr>Impact</vt:lpstr>
      <vt:lpstr>Maiandra GD</vt:lpstr>
      <vt:lpstr>Snap ITC</vt:lpstr>
      <vt:lpstr>Main Event</vt:lpstr>
      <vt:lpstr>Sociology A'Level</vt:lpstr>
      <vt:lpstr>WILF</vt:lpstr>
      <vt:lpstr>Sociology has been really popular since the early 20th Century</vt:lpstr>
      <vt:lpstr>What is sociology? </vt:lpstr>
      <vt:lpstr>Your Course</vt:lpstr>
      <vt:lpstr>This year:</vt:lpstr>
      <vt:lpstr>My expectations:</vt:lpstr>
      <vt:lpstr>Your task:</vt:lpstr>
      <vt:lpstr>In pairs, draw out the shape of an island on your desk. Then, consider the following</vt:lpstr>
      <vt:lpstr>After three months…</vt:lpstr>
      <vt:lpstr>Were these structures part of your new society?</vt:lpstr>
      <vt:lpstr>Can we escape the effects of society’s structures?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A'Level</dc:title>
  <dc:creator>Liz Beaven</dc:creator>
  <cp:lastModifiedBy>Liz Beaven</cp:lastModifiedBy>
  <cp:revision>3</cp:revision>
  <dcterms:created xsi:type="dcterms:W3CDTF">2019-08-10T08:56:44Z</dcterms:created>
  <dcterms:modified xsi:type="dcterms:W3CDTF">2019-08-10T09:06:13Z</dcterms:modified>
</cp:coreProperties>
</file>